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bin" ContentType="application/vnd.openxmlformats-officedocument.presentationml.printerSettings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9" r:id="rId3"/>
    <p:sldId id="258" r:id="rId4"/>
    <p:sldId id="293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292" r:id="rId16"/>
    <p:sldId id="298" r:id="rId17"/>
    <p:sldId id="311" r:id="rId18"/>
    <p:sldId id="309" r:id="rId19"/>
    <p:sldId id="310" r:id="rId20"/>
  </p:sldIdLst>
  <p:sldSz cx="9144000" cy="6858000" type="screen4x3"/>
  <p:notesSz cx="6858000" cy="9144000"/>
  <p:defaultTextStyle>
    <a:defPPr>
      <a:defRPr lang="en-AU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-157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interSettings" Target="printerSettings/printerSettings1.bin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93A14-3DAB-3147-93A1-0305A9FA4003}" type="datetimeFigureOut">
              <a:rPr lang="en-US" smtClean="0"/>
              <a:t>5/01/11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D5C987-800A-8349-80B1-301AFD2E4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752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C875D01-860D-004D-B43C-6A04E690A4D0}" type="slidenum">
              <a:rPr lang="en-US" sz="1200">
                <a:cs typeface="Arial" charset="0"/>
              </a:rPr>
              <a:pPr/>
              <a:t>5</a:t>
            </a:fld>
            <a:endParaRPr lang="en-US" sz="1200">
              <a:cs typeface="Arial" charset="0"/>
            </a:endParaRPr>
          </a:p>
        </p:txBody>
      </p:sp>
      <p:sp>
        <p:nvSpPr>
          <p:cNvPr id="23555" name="Rectangle 2"/>
          <p:cNvSpPr>
            <a:spLocks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3556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  <a:extLs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AU">
              <a:latin typeface="Arial" charset="0"/>
              <a:ea typeface="ＭＳ Ｐゴシック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Role is singular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4DA0723-B366-2646-BE2A-B6BB3210C673}" type="slidenum">
              <a:rPr lang="en-US" sz="1200"/>
              <a:pPr/>
              <a:t>6</a:t>
            </a:fld>
            <a:endParaRPr 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AU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AU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AU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AU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AU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AU" smtClean="0"/>
              <a:t>Click to edit Master subtitle style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44D2B-229C-DA47-9C6E-46735729AA17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BD39F-61F9-BF4D-847B-CEB9CC459F54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11588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6AC83-2FEA-514C-A261-B51C168FEC9F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CD7C5-B3B3-3947-8B64-EB80FB0A6A4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08376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2A7FE-55C1-E341-B582-F11EF9D98378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86727-199D-6243-8E9B-F7C9235851F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49812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F3C1C-ACFD-6646-BFCF-250021F1DFA8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04BF5-1B8F-8647-ABD6-25D8149E2C3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32912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DA29E-718D-0341-99FE-0D51AFC0A5B5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52397-0162-2E42-AE4B-10BE303AF8D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63564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4FED3-D67D-F945-8BB7-7B2AF3EE763A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6AA5C-A4D7-9544-A2EF-CA96E3FD31E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18526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A228B-0829-0E44-B641-74F21976F5D3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331BA-4BB6-E34F-ACDC-8E0D4A95C604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78373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E9C3F-9F6D-8C47-ADA1-C34CAB065F23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659FD-5F48-084D-AFB1-648B3C8B968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46877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F2CDD-DDDD-1849-910C-8C5F63C0C5DF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72162-52A9-6548-9AFE-5567BA7F266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33436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BC8B2-64BE-E240-B5E5-FB0686F83987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63E32-0175-FA4E-8D42-633963521756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46607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AU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39151-2D7F-454A-B46F-54DFECCAA64F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12FD-7513-B042-BFFB-82EFEB22CEA6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8749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AU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AU"/>
              <a:t>Click to edit Master text styles</a:t>
            </a:r>
          </a:p>
          <a:p>
            <a:pPr lvl="1"/>
            <a:r>
              <a:rPr lang="en-AU"/>
              <a:t>Second level</a:t>
            </a:r>
          </a:p>
          <a:p>
            <a:pPr lvl="2"/>
            <a:r>
              <a:rPr lang="en-AU"/>
              <a:t>Third level</a:t>
            </a:r>
          </a:p>
          <a:p>
            <a:pPr lvl="3"/>
            <a:r>
              <a:rPr lang="en-AU"/>
              <a:t>Fourth level</a:t>
            </a:r>
          </a:p>
          <a:p>
            <a:pPr lvl="4"/>
            <a:r>
              <a:rPr lang="en-AU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5A6A9D16-AA9C-C548-9F90-23CA24117BDE}" type="datetime1">
              <a:rPr lang="en-AU"/>
              <a:pPr>
                <a:defRPr/>
              </a:pPr>
              <a:t>5/01/11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5961091B-E68E-2144-81E5-C74F343275B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AU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iki.esipfed.org/index.php/Testbed" TargetMode="External"/><Relationship Id="rId3" Type="http://schemas.openxmlformats.org/officeDocument/2006/relationships/hyperlink" Target="http://wiki.esipfed.org/index.php/Semantic_Web_Tutorials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Calibri" charset="0"/>
              </a:rPr>
              <a:t>ESIP Semantic Web Products and Services ‘triples’ </a:t>
            </a:r>
            <a:r>
              <a:rPr lang="en-AU" dirty="0" smtClean="0">
                <a:latin typeface="Calibri" charset="0"/>
              </a:rPr>
              <a:t>“tutorial”</a:t>
            </a:r>
            <a:br>
              <a:rPr lang="en-AU" dirty="0" smtClean="0">
                <a:latin typeface="Calibri" charset="0"/>
              </a:rPr>
            </a:br>
            <a:r>
              <a:rPr lang="en-AU" i="1" dirty="0" smtClean="0">
                <a:latin typeface="Calibri" charset="0"/>
              </a:rPr>
              <a:t>aka</a:t>
            </a:r>
            <a:r>
              <a:rPr lang="en-AU" dirty="0" smtClean="0">
                <a:latin typeface="Calibri" charset="0"/>
              </a:rPr>
              <a:t> sausage making</a:t>
            </a:r>
            <a:endParaRPr lang="en-AU" dirty="0">
              <a:latin typeface="Calibri" charset="0"/>
            </a:endParaRPr>
          </a:p>
        </p:txBody>
      </p:sp>
      <p:sp>
        <p:nvSpPr>
          <p:cNvPr id="13314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AU" sz="3000" dirty="0">
                <a:solidFill>
                  <a:srgbClr val="898989"/>
                </a:solidFill>
                <a:latin typeface="Calibri" charset="0"/>
              </a:rPr>
              <a:t>ESIP SW Cluster, Jan </a:t>
            </a:r>
            <a:r>
              <a:rPr lang="en-AU" sz="3000" dirty="0">
                <a:solidFill>
                  <a:srgbClr val="898989"/>
                </a:solidFill>
                <a:latin typeface="Calibri" charset="0"/>
              </a:rPr>
              <a:t>6</a:t>
            </a:r>
            <a:r>
              <a:rPr lang="en-AU" sz="3000" dirty="0" smtClean="0">
                <a:solidFill>
                  <a:srgbClr val="898989"/>
                </a:solidFill>
                <a:latin typeface="Calibri" charset="0"/>
              </a:rPr>
              <a:t> </a:t>
            </a:r>
            <a:r>
              <a:rPr lang="en-AU" sz="3000" dirty="0">
                <a:solidFill>
                  <a:srgbClr val="898989"/>
                </a:solidFill>
                <a:latin typeface="Calibri" charset="0"/>
              </a:rPr>
              <a:t>2011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>
                <a:solidFill>
                  <a:srgbClr val="898989"/>
                </a:solidFill>
                <a:latin typeface="Calibri" charset="0"/>
                <a:hlinkClick r:id="rId2"/>
              </a:rPr>
              <a:t>http://wiki.esipfed.org/index.php</a:t>
            </a:r>
            <a:r>
              <a:rPr lang="en-US" sz="3000" dirty="0" smtClean="0">
                <a:solidFill>
                  <a:srgbClr val="898989"/>
                </a:solidFill>
                <a:latin typeface="Calibri" charset="0"/>
                <a:hlinkClick r:id="rId2"/>
              </a:rPr>
              <a:t>/Testbed</a:t>
            </a:r>
            <a:r>
              <a:rPr lang="en-US" sz="3000" dirty="0" smtClean="0">
                <a:solidFill>
                  <a:srgbClr val="898989"/>
                </a:solidFill>
                <a:latin typeface="Calibri" charset="0"/>
              </a:rPr>
              <a:t> </a:t>
            </a:r>
            <a:endParaRPr lang="en-US" sz="3000" dirty="0">
              <a:solidFill>
                <a:srgbClr val="898989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3000" dirty="0" smtClean="0">
                <a:solidFill>
                  <a:srgbClr val="898989"/>
                </a:solidFill>
                <a:latin typeface="Calibri" charset="0"/>
              </a:rPr>
              <a:t>See also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>
                <a:solidFill>
                  <a:srgbClr val="898989"/>
                </a:solidFill>
                <a:latin typeface="Calibri" charset="0"/>
                <a:hlinkClick r:id="rId3"/>
              </a:rPr>
              <a:t>http://wiki.esipfed.org/index.php/</a:t>
            </a:r>
            <a:r>
              <a:rPr lang="en-US" sz="3000" dirty="0" smtClean="0">
                <a:solidFill>
                  <a:srgbClr val="898989"/>
                </a:solidFill>
                <a:latin typeface="Calibri" charset="0"/>
                <a:hlinkClick r:id="rId3"/>
              </a:rPr>
              <a:t>Semantic_Web_Tutorials</a:t>
            </a:r>
            <a:r>
              <a:rPr lang="en-US" sz="3000" smtClean="0">
                <a:solidFill>
                  <a:srgbClr val="898989"/>
                </a:solidFill>
                <a:latin typeface="Calibri" charset="0"/>
              </a:rPr>
              <a:t>   </a:t>
            </a:r>
            <a:endParaRPr lang="en-AU" sz="3000" dirty="0">
              <a:solidFill>
                <a:srgbClr val="898989"/>
              </a:solidFill>
              <a:latin typeface="Calibri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Calibri" charset="0"/>
              </a:rPr>
              <a:t>Why and </a:t>
            </a:r>
            <a:r>
              <a:rPr lang="en-AU" dirty="0" smtClean="0">
                <a:latin typeface="Calibri" charset="0"/>
              </a:rPr>
              <a:t>What</a:t>
            </a:r>
            <a:endParaRPr lang="en-AU" dirty="0">
              <a:latin typeface="Calibri" charset="0"/>
            </a:endParaRPr>
          </a:p>
        </p:txBody>
      </p:sp>
      <p:sp>
        <p:nvSpPr>
          <p:cNvPr id="14338" name="Content Placeholder 2"/>
          <p:cNvSpPr>
            <a:spLocks noGrp="1"/>
          </p:cNvSpPr>
          <p:nvPr>
            <p:ph idx="1"/>
          </p:nvPr>
        </p:nvSpPr>
        <p:spPr>
          <a:xfrm>
            <a:off x="0" y="1420813"/>
            <a:ext cx="9144000" cy="5148262"/>
          </a:xfrm>
        </p:spPr>
        <p:txBody>
          <a:bodyPr/>
          <a:lstStyle/>
          <a:p>
            <a:pPr eaLnBrk="1" hangingPunct="1"/>
            <a:r>
              <a:rPr lang="en-AU" sz="2800" dirty="0">
                <a:latin typeface="Calibri" charset="0"/>
              </a:rPr>
              <a:t>Wed PM Session 1</a:t>
            </a:r>
          </a:p>
          <a:p>
            <a:pPr lvl="1" eaLnBrk="1" hangingPunct="1"/>
            <a:r>
              <a:rPr lang="en-AU" sz="2400" dirty="0">
                <a:latin typeface="Calibri" charset="0"/>
              </a:rPr>
              <a:t>Introduction – 10 mins – Peter</a:t>
            </a:r>
          </a:p>
          <a:p>
            <a:pPr lvl="1" eaLnBrk="1" hangingPunct="1"/>
            <a:r>
              <a:rPr lang="en-AU" sz="2400" dirty="0">
                <a:latin typeface="Calibri" charset="0"/>
              </a:rPr>
              <a:t>Use case – motivation and scope – 20 mins - Chris</a:t>
            </a:r>
          </a:p>
          <a:p>
            <a:pPr lvl="1" eaLnBrk="1" hangingPunct="1"/>
            <a:r>
              <a:rPr lang="en-AU" sz="2400" dirty="0">
                <a:latin typeface="Calibri" charset="0"/>
              </a:rPr>
              <a:t>Model – based on use case, start with domain model and proceed to ontology model and then show them how to engineer it (i.e. a piece of it) – 1 </a:t>
            </a:r>
            <a:r>
              <a:rPr lang="en-AU" sz="2400" dirty="0" err="1">
                <a:latin typeface="Calibri" charset="0"/>
              </a:rPr>
              <a:t>hr</a:t>
            </a:r>
            <a:r>
              <a:rPr lang="en-AU" sz="2400" dirty="0">
                <a:latin typeface="Calibri" charset="0"/>
              </a:rPr>
              <a:t> – Peter and Rob</a:t>
            </a:r>
          </a:p>
          <a:p>
            <a:pPr eaLnBrk="1" hangingPunct="1"/>
            <a:r>
              <a:rPr lang="en-AU" sz="2800" dirty="0">
                <a:latin typeface="Calibri" charset="0"/>
              </a:rPr>
              <a:t>Wed PM Session 2</a:t>
            </a:r>
          </a:p>
          <a:p>
            <a:pPr lvl="1" eaLnBrk="1" hangingPunct="1"/>
            <a:r>
              <a:rPr lang="en-AU" sz="2400" dirty="0">
                <a:latin typeface="Calibri" charset="0"/>
              </a:rPr>
              <a:t>Model </a:t>
            </a:r>
            <a:r>
              <a:rPr lang="en-AU" sz="2400" dirty="0" err="1">
                <a:latin typeface="Calibri" charset="0"/>
              </a:rPr>
              <a:t>ctd</a:t>
            </a:r>
            <a:r>
              <a:rPr lang="en-AU" sz="2400" dirty="0">
                <a:latin typeface="Calibri" charset="0"/>
              </a:rPr>
              <a:t> – 20 mins – Peter and Rob</a:t>
            </a:r>
          </a:p>
          <a:p>
            <a:pPr lvl="1" eaLnBrk="1" hangingPunct="1"/>
            <a:r>
              <a:rPr lang="en-AU" sz="2400" dirty="0">
                <a:latin typeface="Calibri" charset="0"/>
              </a:rPr>
              <a:t>Instance generation and population (how to? Write turtle, use Protégé, …), triple store ingest, web form – demo – 1 </a:t>
            </a:r>
            <a:r>
              <a:rPr lang="en-AU" sz="2400" dirty="0" err="1">
                <a:latin typeface="Calibri" charset="0"/>
              </a:rPr>
              <a:t>hr</a:t>
            </a:r>
            <a:r>
              <a:rPr lang="en-AU" sz="2400" dirty="0">
                <a:latin typeface="Calibri" charset="0"/>
              </a:rPr>
              <a:t> </a:t>
            </a:r>
            <a:r>
              <a:rPr lang="en-AU" sz="2400" dirty="0" smtClean="0">
                <a:latin typeface="Calibri" charset="0"/>
              </a:rPr>
              <a:t>– Peter</a:t>
            </a:r>
            <a:endParaRPr lang="en-AU" sz="2400" dirty="0">
              <a:latin typeface="Calibri" charset="0"/>
            </a:endParaRPr>
          </a:p>
          <a:p>
            <a:pPr lvl="1" eaLnBrk="1" hangingPunct="1"/>
            <a:r>
              <a:rPr lang="en-AU" sz="2400" dirty="0">
                <a:latin typeface="Calibri" charset="0"/>
              </a:rPr>
              <a:t>Summary and evaluation – 10 mins </a:t>
            </a:r>
            <a:r>
              <a:rPr lang="en-AU" sz="2400" dirty="0" smtClean="0">
                <a:latin typeface="Calibri" charset="0"/>
              </a:rPr>
              <a:t>–Hook</a:t>
            </a:r>
            <a:endParaRPr lang="en-AU" sz="2400" dirty="0">
              <a:latin typeface="Calibri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Calibri" charset="0"/>
              </a:rPr>
              <a:t>What and how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>
          <a:xfrm>
            <a:off x="0" y="1420813"/>
            <a:ext cx="9144000" cy="5148262"/>
          </a:xfrm>
        </p:spPr>
        <p:txBody>
          <a:bodyPr/>
          <a:lstStyle/>
          <a:p>
            <a:pPr eaLnBrk="1" hangingPunct="1"/>
            <a:r>
              <a:rPr lang="en-AU" sz="2400" dirty="0">
                <a:solidFill>
                  <a:srgbClr val="000000"/>
                </a:solidFill>
                <a:latin typeface="Calibri" charset="0"/>
              </a:rPr>
              <a:t>Thu AM Session 3</a:t>
            </a:r>
          </a:p>
          <a:p>
            <a:pPr lvl="1" eaLnBrk="1" hangingPunct="1"/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Intro to these sessions – 10 min - Peter</a:t>
            </a:r>
          </a:p>
          <a:p>
            <a:pPr lvl="1" eaLnBrk="1" hangingPunct="1"/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Application definition – decompose use case, review technology and dependencies, examine requirements for search and report, add/ correct instances, technology dependencies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– 30 mins </a:t>
            </a:r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–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Peter</a:t>
            </a:r>
            <a:endParaRPr lang="en-AU" sz="2000" dirty="0">
              <a:solidFill>
                <a:srgbClr val="000000"/>
              </a:solidFill>
              <a:latin typeface="Calibri" charset="0"/>
            </a:endParaRPr>
          </a:p>
          <a:p>
            <a:pPr lvl="1" eaLnBrk="1" hangingPunct="1"/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Evaluation –10 mins -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Hook </a:t>
            </a:r>
            <a:endParaRPr lang="en-AU" sz="20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AU" sz="2400" dirty="0">
                <a:solidFill>
                  <a:srgbClr val="000000"/>
                </a:solidFill>
                <a:latin typeface="Calibri" charset="0"/>
              </a:rPr>
              <a:t>Thu AM Session 4</a:t>
            </a:r>
          </a:p>
          <a:p>
            <a:pPr lvl="1" eaLnBrk="1" hangingPunct="1"/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Q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uery </a:t>
            </a:r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development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– query introduction, SPARQL tutorial, </a:t>
            </a:r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generate SPARQL, follow along, provide a web query form, cut paste query into a textbox and execute and get result, for visual or text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traversal</a:t>
            </a:r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- </a:t>
            </a:r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1hr – Hook</a:t>
            </a:r>
          </a:p>
          <a:p>
            <a:pPr lvl="1" eaLnBrk="1" hangingPunct="1"/>
            <a:r>
              <a:rPr lang="en-AU" sz="2000" dirty="0">
                <a:solidFill>
                  <a:srgbClr val="000000"/>
                </a:solidFill>
                <a:latin typeface="Calibri" charset="0"/>
              </a:rPr>
              <a:t>Evaluation –10 mins - </a:t>
            </a:r>
            <a:r>
              <a:rPr lang="en-AU" sz="2000" dirty="0" smtClean="0">
                <a:solidFill>
                  <a:srgbClr val="000000"/>
                </a:solidFill>
                <a:latin typeface="Calibri" charset="0"/>
              </a:rPr>
              <a:t>Hook </a:t>
            </a:r>
            <a:endParaRPr lang="en-AU" sz="20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AU" sz="2400" dirty="0">
                <a:solidFill>
                  <a:srgbClr val="000000"/>
                </a:solidFill>
                <a:latin typeface="Calibri" charset="0"/>
              </a:rPr>
              <a:t>Items that would lead into intermediate (next) </a:t>
            </a:r>
            <a:r>
              <a:rPr lang="en-AU" sz="2400" dirty="0" smtClean="0">
                <a:solidFill>
                  <a:srgbClr val="000000"/>
                </a:solidFill>
                <a:latin typeface="Calibri" charset="0"/>
              </a:rPr>
              <a:t>tutorial – 20 mins</a:t>
            </a:r>
            <a:endParaRPr lang="en-AU" sz="2400" dirty="0">
              <a:solidFill>
                <a:srgbClr val="000000"/>
              </a:solidFill>
              <a:latin typeface="Calibri" charset="0"/>
            </a:endParaRPr>
          </a:p>
          <a:p>
            <a:pPr marL="0" indent="0" eaLnBrk="1" hangingPunct="1">
              <a:buNone/>
            </a:pPr>
            <a:endParaRPr lang="en-AU" sz="2400" dirty="0">
              <a:latin typeface="Calibri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definition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Means examine the use case</a:t>
            </a:r>
          </a:p>
          <a:p>
            <a:r>
              <a:rPr lang="en-US" dirty="0" smtClean="0"/>
              <a:t>Scope the first iteration</a:t>
            </a:r>
          </a:p>
          <a:p>
            <a:r>
              <a:rPr lang="en-US" dirty="0" smtClean="0"/>
              <a:t>Useful to think about metrics and record baselines (if they exist)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267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6C50063-5806-1346-866A-59BB114963C9}" type="slidenum">
              <a:rPr lang="en-US" sz="1400">
                <a:cs typeface="Arial" charset="0"/>
              </a:rPr>
              <a:pPr/>
              <a:t>5</a:t>
            </a:fld>
            <a:endParaRPr lang="en-US" sz="1400">
              <a:cs typeface="Arial" charset="0"/>
            </a:endParaRP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Implementation Basics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990600"/>
            <a:ext cx="8610600" cy="5334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Review your use case with team and experts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Go into detail of your ontology; test it using the tools you have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 smtClean="0">
                <a:latin typeface="Helvetica" charset="0"/>
                <a:ea typeface="ＭＳ Ｐゴシック" charset="0"/>
                <a:cs typeface="ＭＳ Ｐゴシック" charset="0"/>
              </a:rPr>
              <a:t>Look 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at the use case document and examine the actors, process flow, artifacts, etc.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Helvetica" charset="0"/>
              </a:rPr>
              <a:t>S</a:t>
            </a:r>
            <a:r>
              <a:rPr lang="en-US" sz="2800" dirty="0" smtClean="0">
                <a:latin typeface="Helvetica" charset="0"/>
                <a:ea typeface="ＭＳ Ｐゴシック" charset="0"/>
                <a:cs typeface="ＭＳ Ｐゴシック" charset="0"/>
              </a:rPr>
              <a:t>tart 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to develop a design and an architecture </a:t>
            </a:r>
            <a:endParaRPr lang="en-US" sz="2800" dirty="0" smtClean="0">
              <a:latin typeface="Helvetica" charset="0"/>
              <a:ea typeface="ＭＳ Ｐゴシック" charset="0"/>
              <a:cs typeface="ＭＳ Ｐゴシック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 smtClean="0">
                <a:latin typeface="Helvetica" charset="0"/>
                <a:ea typeface="ＭＳ Ｐゴシック" charset="0"/>
                <a:cs typeface="ＭＳ Ｐゴシック" charset="0"/>
              </a:rPr>
              <a:t>Keep 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in mind that it is more flexible to place the formal semantics </a:t>
            </a:r>
            <a:r>
              <a:rPr lang="en-US" sz="2800" dirty="0" smtClean="0">
                <a:latin typeface="Helvetica" charset="0"/>
                <a:ea typeface="ＭＳ Ｐゴシック" charset="0"/>
                <a:cs typeface="ＭＳ Ｐゴシック" charset="0"/>
              </a:rPr>
              <a:t>within 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your interfaces, i.e. between layers and components in your architecture or between </a:t>
            </a:r>
            <a:r>
              <a:rPr lang="ja-JP" altLang="en-US" sz="2800" dirty="0">
                <a:latin typeface="Helvetica" charset="0"/>
                <a:ea typeface="ＭＳ Ｐゴシック" charset="0"/>
                <a:cs typeface="ＭＳ Ｐゴシック" charset="0"/>
              </a:rPr>
              <a:t>‘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users</a:t>
            </a:r>
            <a:r>
              <a:rPr lang="ja-JP" altLang="en-US" sz="2800" dirty="0">
                <a:latin typeface="Helvetica" charset="0"/>
                <a:ea typeface="ＭＳ Ｐゴシック" charset="0"/>
                <a:cs typeface="ＭＳ Ｐゴシック" charset="0"/>
              </a:rPr>
              <a:t>’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 and </a:t>
            </a:r>
            <a:r>
              <a:rPr lang="ja-JP" altLang="en-US" sz="2800" dirty="0">
                <a:latin typeface="Helvetica" charset="0"/>
                <a:ea typeface="ＭＳ Ｐゴシック" charset="0"/>
                <a:cs typeface="ＭＳ Ｐゴシック" charset="0"/>
              </a:rPr>
              <a:t>‘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information</a:t>
            </a:r>
            <a:r>
              <a:rPr lang="ja-JP" altLang="en-US" sz="2800" dirty="0">
                <a:latin typeface="Helvetica" charset="0"/>
                <a:ea typeface="ＭＳ Ｐゴシック" charset="0"/>
                <a:cs typeface="ＭＳ Ｐゴシック" charset="0"/>
              </a:rPr>
              <a:t>’</a:t>
            </a:r>
            <a:r>
              <a:rPr lang="en-US" sz="2800" dirty="0">
                <a:latin typeface="Helvetica" charset="0"/>
                <a:ea typeface="ＭＳ Ｐゴシック" charset="0"/>
                <a:cs typeface="ＭＳ Ｐゴシック" charset="0"/>
              </a:rPr>
              <a:t> to mediate the exchange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457200" y="67548"/>
            <a:ext cx="8229600" cy="11430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Actors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228600" y="762000"/>
            <a:ext cx="8686800" cy="5943600"/>
          </a:xfrm>
        </p:spPr>
        <p:txBody>
          <a:bodyPr/>
          <a:lstStyle/>
          <a:p>
            <a:r>
              <a:rPr lang="en-US" sz="3000" dirty="0">
                <a:latin typeface="Arial" charset="0"/>
                <a:ea typeface="ＭＳ Ｐゴシック" charset="0"/>
                <a:cs typeface="ＭＳ Ｐゴシック" charset="0"/>
              </a:rPr>
              <a:t>The initial analysis will often have many human actors</a:t>
            </a:r>
          </a:p>
          <a:p>
            <a:r>
              <a:rPr lang="en-US" sz="3000" dirty="0">
                <a:latin typeface="Arial" charset="0"/>
                <a:ea typeface="ＭＳ Ｐゴシック" charset="0"/>
                <a:cs typeface="ＭＳ Ｐゴシック" charset="0"/>
              </a:rPr>
              <a:t>Look to see where the human actors can be replaced with machine actors – many will require additional semantics, i.e. knowledge encoding</a:t>
            </a:r>
          </a:p>
          <a:p>
            <a:r>
              <a:rPr lang="en-US" sz="3000" dirty="0">
                <a:latin typeface="Arial" charset="0"/>
                <a:ea typeface="ＭＳ Ｐゴシック" charset="0"/>
                <a:cs typeface="ＭＳ Ｐゴシック" charset="0"/>
              </a:rPr>
              <a:t>If you are doing this in a team, take steps to ensure that actors know their role and what inputs, outputs and preconditions are expected </a:t>
            </a:r>
          </a:p>
          <a:p>
            <a:r>
              <a:rPr lang="en-US" sz="3000" dirty="0">
                <a:latin typeface="Arial" charset="0"/>
                <a:ea typeface="ＭＳ Ｐゴシック" charset="0"/>
                <a:cs typeface="ＭＳ Ｐゴシック" charset="0"/>
              </a:rPr>
              <a:t>Often, you may be able to </a:t>
            </a:r>
            <a:r>
              <a:rPr lang="ja-JP" altLang="en-US" sz="3000" dirty="0">
                <a:latin typeface="Arial" charset="0"/>
                <a:ea typeface="ＭＳ Ｐゴシック" charset="0"/>
                <a:cs typeface="ＭＳ Ｐゴシック" charset="0"/>
              </a:rPr>
              <a:t>‘</a:t>
            </a:r>
            <a:r>
              <a:rPr lang="en-US" sz="3000" dirty="0">
                <a:latin typeface="Arial" charset="0"/>
                <a:ea typeface="ＭＳ Ｐゴシック" charset="0"/>
                <a:cs typeface="ＭＳ Ｐゴシック" charset="0"/>
              </a:rPr>
              <a:t>run</a:t>
            </a:r>
            <a:r>
              <a:rPr lang="ja-JP" altLang="en-US" sz="3000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US" sz="3000" dirty="0">
                <a:latin typeface="Arial" charset="0"/>
                <a:ea typeface="ＭＳ Ｐゴシック" charset="0"/>
                <a:cs typeface="ＭＳ Ｐゴシック" charset="0"/>
              </a:rPr>
              <a:t> the use case (really the model) before you build anything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92DA065-1290-7141-81BE-93E0E252DB9B}" type="slidenum">
              <a:rPr lang="en-US" sz="1400"/>
              <a:pPr/>
              <a:t>6</a:t>
            </a:fld>
            <a:endParaRPr lang="en-US" sz="14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-29094"/>
            <a:ext cx="8229600" cy="11430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Process flow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228600" y="762000"/>
            <a:ext cx="8534400" cy="57150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Each element in the process flow usually denotes a distinct stage in what will need to be implemented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Often, actors mediate the process flow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Consider the activity diagram (and often a state diagram) as a means to turn the written process flow into a visual one that your experts can review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Make sure the artifacts and services have an entry in the resources section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Often the time you may do some searching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FFCB637-5E3F-F848-A539-8378BC2BA045}" type="slidenum">
              <a:rPr lang="en-US" sz="1400"/>
              <a:pPr/>
              <a:t>7</a:t>
            </a:fld>
            <a:endParaRPr lang="en-US" sz="14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Preconditions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57200" y="1199826"/>
            <a:ext cx="8229600" cy="4525963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Often the preconditions are very syntactic and may not be ready to fit with your semantically-rich implementation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Some level of modeling of these preconditions may be required (often this will not be in your first-pass knowledge encoding, which focuses on the main process flow, i.e. goal, description, etc.)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Beware of using other entities data and services: e.g., policies, access rights, registration, and </a:t>
            </a:r>
            <a:r>
              <a:rPr lang="ja-JP" altLang="en-US" dirty="0">
                <a:latin typeface="Arial" charset="0"/>
                <a:ea typeface="ＭＳ Ｐゴシック" charset="0"/>
                <a:cs typeface="ＭＳ Ｐゴシック" charset="0"/>
              </a:rPr>
              <a:t>‘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cost</a:t>
            </a:r>
            <a:r>
              <a:rPr lang="ja-JP" altLang="en-US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endParaRPr lang="en-US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D810B88-B92A-7940-9D06-6CDEB1B4E289}" type="slidenum">
              <a:rPr lang="en-US" sz="1400"/>
              <a:pPr/>
              <a:t>8</a:t>
            </a:fld>
            <a:endParaRPr lang="en-US" sz="14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457200" y="-84318"/>
            <a:ext cx="8229600" cy="11430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Artifacts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0" y="692150"/>
            <a:ext cx="9144000" cy="57912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Add artifacts that the use case generates to the resources list in the table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It is often useful to record which artifacts are critical and which are of secondary importance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Be thinking of provenance and the way these artifacts were produced, i.e. what semantics went into them use this information to produce suitable metadata or annotations 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Engage the actors to determine the names of these artifacts and who should have responsibility for them  (usually you want the actors to have responsibility for evolution)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A45920F-2D4E-5E43-B69E-5E8C1EE9BE9E}" type="slidenum">
              <a:rPr lang="en-US" sz="1400"/>
              <a:pPr/>
              <a:t>9</a:t>
            </a:fld>
            <a:endParaRPr lang="en-US" sz="14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Reviewing the resources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152400" y="1371600"/>
            <a:ext cx="8763000" cy="48006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Apart from the artifacts and actor resources, you may find gaps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Your knowledge encoding is also a resource, make it a first class citizen, i.e. give it a namespace and a URI</a:t>
            </a:r>
          </a:p>
          <a:p>
            <a:r>
              <a:rPr lang="en-US" b="1" dirty="0">
                <a:latin typeface="Arial" charset="0"/>
                <a:ea typeface="ＭＳ Ｐゴシック" charset="0"/>
                <a:cs typeface="ＭＳ Ｐゴシック" charset="0"/>
              </a:rPr>
              <a:t>Often, a test-bed with local data is very useful at the start the implementation process, i.e. pull the data, maybe even implement their service (database, etc.)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2F9029A-5A11-664F-B545-274E64C4411B}" type="slidenum">
              <a:rPr lang="en-US" sz="1400"/>
              <a:pPr/>
              <a:t>10</a:t>
            </a:fld>
            <a:endParaRPr lang="en-US" sz="14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228600" y="124254"/>
            <a:ext cx="8686800" cy="7620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Back to the knowledge encoding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401980" y="1034154"/>
            <a:ext cx="8229600" cy="5440737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Declarative</a:t>
            </a:r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: OWL, RDFS,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SKOS?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Need rules?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Need query?</a:t>
            </a:r>
          </a:p>
          <a:p>
            <a:endParaRPr lang="en-US" sz="20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Science expert review and iteration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Means you need something that they can review, with precise names, properties, relations, etc.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The knowledge engineering stage is much like a software engineering process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8EAAE4-7B32-2942-8799-5EEBB1F873D6}" type="slidenum">
              <a:rPr lang="en-US" sz="1400"/>
              <a:pPr/>
              <a:t>11</a:t>
            </a:fld>
            <a:endParaRPr lang="en-US" sz="14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Chris: Sample </a:t>
            </a:r>
            <a:r>
              <a:rPr lang="en-US" dirty="0" smtClean="0"/>
              <a:t>Queries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Which projects are working with semantic web technology?</a:t>
            </a:r>
          </a:p>
          <a:p>
            <a:r>
              <a:rPr lang="en-US" dirty="0" smtClean="0"/>
              <a:t>What technologies are being used in NASA’s ACCESS program?</a:t>
            </a:r>
          </a:p>
          <a:p>
            <a:r>
              <a:rPr lang="en-US" dirty="0" smtClean="0"/>
              <a:t>Are any projects working with the same dataset?</a:t>
            </a:r>
          </a:p>
          <a:p>
            <a:r>
              <a:rPr lang="en-US" dirty="0" smtClean="0"/>
              <a:t>Which datasets are being used in projects working with semantic web?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Use Case 1: Enter Project Data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Use Case 1: Enter Project Data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Short Definition</a:t>
            </a:r>
            <a:br>
              <a:rPr lang="en-US" dirty="0" smtClean="0"/>
            </a:br>
            <a:r>
              <a:rPr lang="en-US" dirty="0" smtClean="0"/>
              <a:t>Someone from the project is assigned to populate the triple store with the project information. This capability is supplied via a simple Web interface.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Primary Actor:  Project staff member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Purpose:  Enter project information into the triple store.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Assumptions:   The staff member knows enough about his/her project to populate the fields</a:t>
            </a:r>
          </a:p>
          <a:p>
            <a:pPr marL="514350" indent="-514350">
              <a:buFont typeface="+mj-lt"/>
              <a:buAutoNum type="arabicPeriod"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9995"/>
          </a:xfrm>
        </p:spPr>
        <p:txBody>
          <a:bodyPr/>
          <a:lstStyle/>
          <a:p>
            <a:r>
              <a:rPr lang="en-US" dirty="0" smtClean="0"/>
              <a:t>Use Case 1: Enter Project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131" y="1144633"/>
            <a:ext cx="8748139" cy="508952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en-US" sz="1800" dirty="0" smtClean="0"/>
              <a:t>Scenario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Interface asks for overall project information:  name and program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enters basic project information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Web interface saves root project triple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selects Add Staff and Web interface presents existing staff, plus blank for staff not yet in triple store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selects existing staff and possible role, and Web interface saves triples linking staff to project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selects Add Technology and Web interface presents existing technologies, plus blank for technologies not yet in triple store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selects existing technology, and Web interface saves triples linking technology to project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selects Add Datasets and Web interface presents existing datasets, plus blank for datasets not yet in triple store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400" dirty="0" smtClean="0"/>
              <a:t>User selects existing dataset, and Web interface saves triples linking technology to project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US" sz="1800" dirty="0" smtClean="0"/>
              <a:t>Extensions</a:t>
            </a:r>
          </a:p>
          <a:p>
            <a:pPr marL="914400" lvl="1" indent="-514350">
              <a:buNone/>
            </a:pPr>
            <a:r>
              <a:rPr lang="en-US" sz="1400" dirty="0" smtClean="0"/>
              <a:t>5b.	User enters new staff and picks existing role and Web interface saves triples linking staff to project</a:t>
            </a:r>
          </a:p>
          <a:p>
            <a:pPr marL="914400" lvl="1" indent="-514350">
              <a:buNone/>
            </a:pPr>
            <a:r>
              <a:rPr lang="en-US" sz="1400" dirty="0" smtClean="0"/>
              <a:t>7b.	User enters new technology and Web interface saves triples linking technology to project</a:t>
            </a:r>
          </a:p>
          <a:p>
            <a:pPr marL="914400" lvl="1" indent="-514350">
              <a:buNone/>
            </a:pPr>
            <a:r>
              <a:rPr lang="en-US" sz="1400" dirty="0" smtClean="0"/>
              <a:t>9b. 	User enters new dataset and Web interface saves triples linking dataset to project</a:t>
            </a:r>
          </a:p>
          <a:p>
            <a:pPr marL="514350" indent="-514350">
              <a:buNone/>
            </a:pPr>
            <a:r>
              <a:rPr lang="en-US" sz="1800" dirty="0" smtClean="0"/>
              <a:t>8. Definition of success:  triples are added to the database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recall – our first iteration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 </a:t>
            </a:r>
            <a:r>
              <a:rPr lang="en-US" dirty="0"/>
              <a:t>that we can rapid </a:t>
            </a:r>
            <a:r>
              <a:rPr lang="en-US" dirty="0" smtClean="0"/>
              <a:t>prototype, instead of implementing an ‘interface’ as defined in the “add record”</a:t>
            </a:r>
          </a:p>
          <a:p>
            <a:r>
              <a:rPr lang="en-US" dirty="0" smtClean="0"/>
              <a:t>We generated a set of instances (i.e. partial or complete record)</a:t>
            </a:r>
          </a:p>
          <a:p>
            <a:r>
              <a:rPr lang="en-US" dirty="0" smtClean="0"/>
              <a:t>Who tried it?</a:t>
            </a:r>
          </a:p>
          <a:p>
            <a:r>
              <a:rPr lang="en-US" dirty="0" smtClean="0"/>
              <a:t>How did it work/ not?</a:t>
            </a:r>
          </a:p>
        </p:txBody>
      </p:sp>
    </p:spTree>
    <p:extLst>
      <p:ext uri="{BB962C8B-B14F-4D97-AF65-F5344CB8AC3E}">
        <p14:creationId xmlns:p14="http://schemas.microsoft.com/office/powerpoint/2010/main" val="14339030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Second iteration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</a:t>
            </a:r>
            <a:r>
              <a:rPr lang="en-US" dirty="0" smtClean="0"/>
              <a:t>mplementing an ‘interface’ as defined in the “add record”, to generate instances</a:t>
            </a:r>
          </a:p>
          <a:p>
            <a:r>
              <a:rPr lang="en-US" dirty="0" smtClean="0"/>
              <a:t>Let’s talk about what they may look like</a:t>
            </a:r>
          </a:p>
        </p:txBody>
      </p:sp>
    </p:spTree>
    <p:extLst>
      <p:ext uri="{BB962C8B-B14F-4D97-AF65-F5344CB8AC3E}">
        <p14:creationId xmlns:p14="http://schemas.microsoft.com/office/powerpoint/2010/main" val="19520806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What’s next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3540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Use Case 2: Produce Program Technology Inventory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Use Case 2: Produce Program Technology Inventory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Short Definition</a:t>
            </a:r>
            <a:br>
              <a:rPr lang="en-US" dirty="0" smtClean="0"/>
            </a:br>
            <a:r>
              <a:rPr lang="en-US" dirty="0" smtClean="0"/>
              <a:t>An agency program manager gets a report on what technologies are being used in his program.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Primary Actor:  Agency program manager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Purpose:  Get a report on technology usage for planning purposes (or occasional “fire drill”).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Assumptions:   The program’s projects have been entered into the triple store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490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Produce Technology Inventory, cont.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en-US" sz="2400" dirty="0" smtClean="0"/>
              <a:t>Scenario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800" dirty="0" smtClean="0"/>
              <a:t>User pulls up Technology Inventory Report and selects from available programs.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800" dirty="0" smtClean="0"/>
              <a:t>Web Interface queries triple store for technologies used by projects within the select program and generates a report.</a:t>
            </a:r>
          </a:p>
          <a:p>
            <a:pPr marL="514350" indent="-514350">
              <a:buNone/>
            </a:pPr>
            <a:r>
              <a:rPr lang="en-US" sz="2400" dirty="0" smtClean="0"/>
              <a:t>7. Extensions: None</a:t>
            </a:r>
          </a:p>
          <a:p>
            <a:pPr marL="514350" indent="-514350">
              <a:buNone/>
            </a:pPr>
            <a:r>
              <a:rPr lang="en-US" sz="2400" dirty="0" smtClean="0"/>
              <a:t>8. Definition of success:  Program Manager gets a formatted list of which projects are using which technologies within his / her program.</a:t>
            </a:r>
            <a:endParaRPr lang="en-US" sz="4000" dirty="0" smtClean="0"/>
          </a:p>
          <a:p>
            <a:pPr marL="514350" indent="-514350">
              <a:buNone/>
            </a:pPr>
            <a:r>
              <a:rPr lang="en-US" sz="2400" dirty="0" smtClean="0"/>
              <a:t>9. Notes:  This scenario is not uncommon, particularly for new technologies.</a:t>
            </a:r>
          </a:p>
        </p:txBody>
      </p:sp>
    </p:spTree>
    <p:extLst>
      <p:ext uri="{BB962C8B-B14F-4D97-AF65-F5344CB8AC3E}">
        <p14:creationId xmlns:p14="http://schemas.microsoft.com/office/powerpoint/2010/main" val="2817668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4074</TotalTime>
  <Words>1243</Words>
  <Application>Microsoft Macintosh PowerPoint</Application>
  <PresentationFormat>On-screen Show (4:3)</PresentationFormat>
  <Paragraphs>125</Paragraphs>
  <Slides>19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ESIP Semantic Web Products and Services ‘triples’ “tutorial” aka sausage making</vt:lpstr>
      <vt:lpstr>Why and What</vt:lpstr>
      <vt:lpstr>What and how</vt:lpstr>
      <vt:lpstr>Application definition</vt:lpstr>
      <vt:lpstr>Implementation Basics</vt:lpstr>
      <vt:lpstr>Actors</vt:lpstr>
      <vt:lpstr>Process flow</vt:lpstr>
      <vt:lpstr>Preconditions</vt:lpstr>
      <vt:lpstr>Artifacts</vt:lpstr>
      <vt:lpstr>Reviewing the resources</vt:lpstr>
      <vt:lpstr>Back to the knowledge encoding</vt:lpstr>
      <vt:lpstr>Chris: Sample Queries</vt:lpstr>
      <vt:lpstr>Use Case 1: Enter Project Data (cont.)</vt:lpstr>
      <vt:lpstr>Use Case 1: Enter Project Data</vt:lpstr>
      <vt:lpstr>So, recall – our first iteration</vt:lpstr>
      <vt:lpstr>Second iteration</vt:lpstr>
      <vt:lpstr>What’s next …</vt:lpstr>
      <vt:lpstr>Use Case 2: Produce Program Technology Inventory </vt:lpstr>
      <vt:lpstr>Produce Technology Inventory, cont.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Peter Fox</dc:creator>
  <cp:lastModifiedBy>Peter Fox</cp:lastModifiedBy>
  <cp:revision>33</cp:revision>
  <dcterms:created xsi:type="dcterms:W3CDTF">2010-11-22T18:51:09Z</dcterms:created>
  <dcterms:modified xsi:type="dcterms:W3CDTF">2011-01-06T14:52:11Z</dcterms:modified>
</cp:coreProperties>
</file>